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257" r:id="rId3"/>
    <p:sldId id="258" r:id="rId4"/>
    <p:sldId id="260" r:id="rId5"/>
    <p:sldId id="276" r:id="rId6"/>
    <p:sldId id="264" r:id="rId7"/>
    <p:sldId id="273" r:id="rId8"/>
    <p:sldId id="278" r:id="rId9"/>
    <p:sldId id="281" r:id="rId10"/>
    <p:sldId id="279" r:id="rId11"/>
    <p:sldId id="274" r:id="rId12"/>
    <p:sldId id="282" r:id="rId13"/>
    <p:sldId id="268" r:id="rId14"/>
    <p:sldId id="270" r:id="rId15"/>
    <p:sldId id="265" r:id="rId16"/>
    <p:sldId id="259" r:id="rId17"/>
    <p:sldId id="263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8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2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67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52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0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2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4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821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4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6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10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95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60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28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08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3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07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9712-3EAC-4DEF-A7BD-9683C4D077C6}" type="datetimeFigureOut">
              <a:rPr lang="zh-CN" altLang="en-US" smtClean="0"/>
              <a:t>2018/8/31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018A5-4544-4FB7-A65A-339D14F2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14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1DFB2-E03E-4693-B787-9330923E0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智慧校园餐厅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F2E485-E679-4BF1-BFAB-3D6230459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967438"/>
          </a:xfrm>
        </p:spPr>
        <p:txBody>
          <a:bodyPr>
            <a:normAutofit/>
          </a:bodyPr>
          <a:lstStyle/>
          <a:p>
            <a:r>
              <a:rPr lang="zh-CN" altLang="en-US" dirty="0"/>
              <a:t>团队：</a:t>
            </a:r>
            <a:r>
              <a:rPr lang="en-US" altLang="zh-CN" dirty="0"/>
              <a:t>	“</a:t>
            </a:r>
            <a:r>
              <a:rPr lang="zh-CN" altLang="en-US" dirty="0"/>
              <a:t>校园与智慧之恋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学校：</a:t>
            </a:r>
            <a:r>
              <a:rPr lang="en-US" altLang="zh-CN" dirty="0"/>
              <a:t>	</a:t>
            </a:r>
            <a:r>
              <a:rPr lang="zh-CN" altLang="en-US" dirty="0"/>
              <a:t>中国科学院大学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827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C7AF3843-1BD9-4280-A087-BFF5E86ED8EA}"/>
              </a:ext>
            </a:extLst>
          </p:cNvPr>
          <p:cNvSpPr/>
          <p:nvPr/>
        </p:nvSpPr>
        <p:spPr>
          <a:xfrm>
            <a:off x="3704633" y="5468645"/>
            <a:ext cx="4116593" cy="1313068"/>
          </a:xfrm>
          <a:prstGeom prst="curvedUpArrow">
            <a:avLst>
              <a:gd name="adj1" fmla="val 25000"/>
              <a:gd name="adj2" fmla="val 100451"/>
              <a:gd name="adj3" fmla="val 28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A6C6F0-AA4E-47B8-9408-EB1505646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2" y="1954360"/>
            <a:ext cx="5614135" cy="31563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598811-506C-4D96-AADB-18F629DC0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77" y="1954360"/>
            <a:ext cx="5614135" cy="31563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后厨界面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1370F49A-5A84-4EC8-961C-0D6D673E221D}"/>
              </a:ext>
            </a:extLst>
          </p:cNvPr>
          <p:cNvSpPr/>
          <p:nvPr/>
        </p:nvSpPr>
        <p:spPr>
          <a:xfrm>
            <a:off x="3107184" y="5334078"/>
            <a:ext cx="2796466" cy="541538"/>
          </a:xfrm>
          <a:prstGeom prst="wedgeRoundRectCallout">
            <a:avLst>
              <a:gd name="adj1" fmla="val -74197"/>
              <a:gd name="adj2" fmla="val -17976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配菜完成后点击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B5102500-BDDE-40BD-82E3-72BD95DAD83C}"/>
              </a:ext>
            </a:extLst>
          </p:cNvPr>
          <p:cNvSpPr/>
          <p:nvPr/>
        </p:nvSpPr>
        <p:spPr>
          <a:xfrm>
            <a:off x="1633491" y="1913462"/>
            <a:ext cx="3559946" cy="541538"/>
          </a:xfrm>
          <a:prstGeom prst="wedgeRoundRectCallout">
            <a:avLst>
              <a:gd name="adj1" fmla="val -28800"/>
              <a:gd name="adj2" fmla="val 14318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本单窗口点餐信息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1B526EDE-2AD1-44EA-83A6-7B32CC4EFB9E}"/>
              </a:ext>
            </a:extLst>
          </p:cNvPr>
          <p:cNvSpPr/>
          <p:nvPr/>
        </p:nvSpPr>
        <p:spPr>
          <a:xfrm>
            <a:off x="84337" y="5044034"/>
            <a:ext cx="2796466" cy="541538"/>
          </a:xfrm>
          <a:prstGeom prst="wedgeRoundRectCallout">
            <a:avLst>
              <a:gd name="adj1" fmla="val -2133"/>
              <a:gd name="adj2" fmla="val -22403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窗口点餐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97866030-78C7-4EFD-96B2-8FD39359FB91}"/>
              </a:ext>
            </a:extLst>
          </p:cNvPr>
          <p:cNvSpPr/>
          <p:nvPr/>
        </p:nvSpPr>
        <p:spPr>
          <a:xfrm>
            <a:off x="3704634" y="4490144"/>
            <a:ext cx="2796466" cy="541538"/>
          </a:xfrm>
          <a:prstGeom prst="wedgeRoundRectCallout">
            <a:avLst>
              <a:gd name="adj1" fmla="val -39276"/>
              <a:gd name="adj2" fmla="val -22894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动态需配餐列表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DA746A63-310E-4E6B-9AD4-D0600211219D}"/>
              </a:ext>
            </a:extLst>
          </p:cNvPr>
          <p:cNvSpPr/>
          <p:nvPr/>
        </p:nvSpPr>
        <p:spPr>
          <a:xfrm>
            <a:off x="7409894" y="6175806"/>
            <a:ext cx="3637518" cy="541538"/>
          </a:xfrm>
          <a:prstGeom prst="wedgeRoundRectCallout">
            <a:avLst>
              <a:gd name="adj1" fmla="val -12292"/>
              <a:gd name="adj2" fmla="val -42403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预约点餐 送至取餐柜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786E77C3-A0F9-4E1C-B70B-C90079CC3113}"/>
              </a:ext>
            </a:extLst>
          </p:cNvPr>
          <p:cNvSpPr/>
          <p:nvPr/>
        </p:nvSpPr>
        <p:spPr>
          <a:xfrm>
            <a:off x="6871317" y="1969480"/>
            <a:ext cx="3335043" cy="541538"/>
          </a:xfrm>
          <a:prstGeom prst="wedgeRoundRectCallout">
            <a:avLst>
              <a:gd name="adj1" fmla="val -28800"/>
              <a:gd name="adj2" fmla="val 14318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本单预约点餐信息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87D233B6-FA36-4BBB-8029-8CE03C5C06AB}"/>
              </a:ext>
            </a:extLst>
          </p:cNvPr>
          <p:cNvSpPr/>
          <p:nvPr/>
        </p:nvSpPr>
        <p:spPr>
          <a:xfrm>
            <a:off x="9396073" y="4737276"/>
            <a:ext cx="2711589" cy="848295"/>
          </a:xfrm>
          <a:prstGeom prst="wedgeRoundRectCallout">
            <a:avLst>
              <a:gd name="adj1" fmla="val -37966"/>
              <a:gd name="adj2" fmla="val -183947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已完成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上一单配餐</a:t>
            </a:r>
          </a:p>
        </p:txBody>
      </p:sp>
    </p:spTree>
    <p:extLst>
      <p:ext uri="{BB962C8B-B14F-4D97-AF65-F5344CB8AC3E}">
        <p14:creationId xmlns:p14="http://schemas.microsoft.com/office/powerpoint/2010/main" val="81160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41B82E-5349-425E-B3A1-4C638F8B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8" y="1948286"/>
            <a:ext cx="5614136" cy="31563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预约取餐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07EE3EB-6D0C-43C3-B8C1-8409317953EE}"/>
              </a:ext>
            </a:extLst>
          </p:cNvPr>
          <p:cNvSpPr/>
          <p:nvPr/>
        </p:nvSpPr>
        <p:spPr>
          <a:xfrm>
            <a:off x="6226851" y="2492626"/>
            <a:ext cx="3277558" cy="739285"/>
          </a:xfrm>
          <a:prstGeom prst="wedgeRoundRectCallout">
            <a:avLst>
              <a:gd name="adj1" fmla="val -59708"/>
              <a:gd name="adj2" fmla="val -950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预约信息提示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35B3EB26-E2CF-467F-99E6-F21951E14457}"/>
              </a:ext>
            </a:extLst>
          </p:cNvPr>
          <p:cNvSpPr/>
          <p:nvPr/>
        </p:nvSpPr>
        <p:spPr>
          <a:xfrm>
            <a:off x="6724001" y="3822394"/>
            <a:ext cx="3277558" cy="739285"/>
          </a:xfrm>
          <a:prstGeom prst="wedgeRoundRectCallout">
            <a:avLst>
              <a:gd name="adj1" fmla="val -73522"/>
              <a:gd name="adj2" fmla="val -71946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取餐位置提示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BEB6825-7B51-4A8E-A9F7-AC86A11B5FF1}"/>
              </a:ext>
            </a:extLst>
          </p:cNvPr>
          <p:cNvSpPr/>
          <p:nvPr/>
        </p:nvSpPr>
        <p:spPr>
          <a:xfrm>
            <a:off x="488272" y="4904107"/>
            <a:ext cx="10005133" cy="1088321"/>
          </a:xfrm>
          <a:prstGeom prst="wedgeRoundRectCallout">
            <a:avLst>
              <a:gd name="adj1" fmla="val -23198"/>
              <a:gd name="adj2" fmla="val -8774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高清实时视频采集与回传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语音播报：您好杨骏，请于食品柜</a:t>
            </a:r>
            <a:r>
              <a:rPr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944</a:t>
            </a:r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号取餐。</a:t>
            </a:r>
          </a:p>
        </p:txBody>
      </p:sp>
    </p:spTree>
    <p:extLst>
      <p:ext uri="{BB962C8B-B14F-4D97-AF65-F5344CB8AC3E}">
        <p14:creationId xmlns:p14="http://schemas.microsoft.com/office/powerpoint/2010/main" val="143327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C0B654-F9F9-4A50-A2A9-A9BDE085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03" y="0"/>
            <a:ext cx="385569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99C449-2BFA-4237-A9D4-4BE8128A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微信查询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A2A6700A-2586-4B3A-872D-C3BAF75B2C2D}"/>
              </a:ext>
            </a:extLst>
          </p:cNvPr>
          <p:cNvSpPr/>
          <p:nvPr/>
        </p:nvSpPr>
        <p:spPr>
          <a:xfrm>
            <a:off x="1207363" y="1856515"/>
            <a:ext cx="5582424" cy="1170767"/>
          </a:xfrm>
          <a:prstGeom prst="wedgeRoundRectCallout">
            <a:avLst>
              <a:gd name="adj1" fmla="val 85526"/>
              <a:gd name="adj2" fmla="val 3695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输入查询</a:t>
            </a:r>
            <a:r>
              <a:rPr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学号</a:t>
            </a:r>
            <a:r>
              <a:rPr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密码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查询本人消费记录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91F008C-2577-4C1A-BF02-8EB5B2BB3573}"/>
              </a:ext>
            </a:extLst>
          </p:cNvPr>
          <p:cNvSpPr/>
          <p:nvPr/>
        </p:nvSpPr>
        <p:spPr>
          <a:xfrm>
            <a:off x="4261280" y="5068715"/>
            <a:ext cx="3074373" cy="1170767"/>
          </a:xfrm>
          <a:prstGeom prst="wedgeRoundRectCallout">
            <a:avLst>
              <a:gd name="adj1" fmla="val 95633"/>
              <a:gd name="adj2" fmla="val -41909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消费记录详情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131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54975E-BAB1-4EA1-9291-1418121A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3" y="2001495"/>
            <a:ext cx="3876608" cy="42379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B568F0-1F60-4780-96AA-EDB440F6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22" y="2001494"/>
            <a:ext cx="3876608" cy="4237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25973D-D27F-496D-9B0B-903B3F834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112"/>
          <a:stretch/>
        </p:blipFill>
        <p:spPr>
          <a:xfrm>
            <a:off x="4159222" y="4760911"/>
            <a:ext cx="3876608" cy="1478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C1D54C-3176-401E-AA5C-AED78F8D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481" y="2001493"/>
            <a:ext cx="3876608" cy="42379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D25E50D-F57C-4A52-9590-F654AC9C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后台管理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B1440174-420D-4D69-9681-8316DDE7703E}"/>
              </a:ext>
            </a:extLst>
          </p:cNvPr>
          <p:cNvSpPr/>
          <p:nvPr/>
        </p:nvSpPr>
        <p:spPr>
          <a:xfrm>
            <a:off x="1686638" y="2825166"/>
            <a:ext cx="2554621" cy="612000"/>
          </a:xfrm>
          <a:prstGeom prst="wedgeRoundRectCallout">
            <a:avLst>
              <a:gd name="adj1" fmla="val -64760"/>
              <a:gd name="adj2" fmla="val 99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系统调用信息</a:t>
            </a: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9A798D13-5C27-4A6F-A121-2E8FA30F9D35}"/>
              </a:ext>
            </a:extLst>
          </p:cNvPr>
          <p:cNvSpPr/>
          <p:nvPr/>
        </p:nvSpPr>
        <p:spPr>
          <a:xfrm>
            <a:off x="221275" y="5772239"/>
            <a:ext cx="3277558" cy="612000"/>
          </a:xfrm>
          <a:prstGeom prst="wedgeRoundRectCallout">
            <a:avLst>
              <a:gd name="adj1" fmla="val 24259"/>
              <a:gd name="adj2" fmla="val -105479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学生信息管理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F5D5E230-2F61-49A2-BAB3-CBE804CC3D2E}"/>
              </a:ext>
            </a:extLst>
          </p:cNvPr>
          <p:cNvSpPr/>
          <p:nvPr/>
        </p:nvSpPr>
        <p:spPr>
          <a:xfrm>
            <a:off x="6140581" y="6053621"/>
            <a:ext cx="1881850" cy="612000"/>
          </a:xfrm>
          <a:prstGeom prst="wedgeRoundRectCallout">
            <a:avLst>
              <a:gd name="adj1" fmla="val -66053"/>
              <a:gd name="adj2" fmla="val -47537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菜品维护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D6CBD8C9-7696-448F-B324-C0D67628E688}"/>
              </a:ext>
            </a:extLst>
          </p:cNvPr>
          <p:cNvSpPr/>
          <p:nvPr/>
        </p:nvSpPr>
        <p:spPr>
          <a:xfrm>
            <a:off x="5239266" y="1833604"/>
            <a:ext cx="2554621" cy="612000"/>
          </a:xfrm>
          <a:prstGeom prst="wedgeRoundRectCallout">
            <a:avLst>
              <a:gd name="adj1" fmla="val -47037"/>
              <a:gd name="adj2" fmla="val 8105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近期点餐记录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0DE47578-39BB-4FF2-8CD4-437859050D09}"/>
              </a:ext>
            </a:extLst>
          </p:cNvPr>
          <p:cNvSpPr/>
          <p:nvPr/>
        </p:nvSpPr>
        <p:spPr>
          <a:xfrm>
            <a:off x="4665028" y="3908630"/>
            <a:ext cx="3191710" cy="612000"/>
          </a:xfrm>
          <a:prstGeom prst="wedgeRoundRectCallout">
            <a:avLst>
              <a:gd name="adj1" fmla="val -47037"/>
              <a:gd name="adj2" fmla="val 8105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查看全部点餐记录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C8833540-65B0-46C8-BD31-1C88BF876301}"/>
              </a:ext>
            </a:extLst>
          </p:cNvPr>
          <p:cNvSpPr/>
          <p:nvPr/>
        </p:nvSpPr>
        <p:spPr>
          <a:xfrm>
            <a:off x="8863582" y="1862195"/>
            <a:ext cx="2554621" cy="612000"/>
          </a:xfrm>
          <a:prstGeom prst="wedgeRoundRectCallout">
            <a:avLst>
              <a:gd name="adj1" fmla="val 17601"/>
              <a:gd name="adj2" fmla="val 15648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食堂“热度”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DEC6D73C-2F5D-4839-92F2-DEC447F1D772}"/>
              </a:ext>
            </a:extLst>
          </p:cNvPr>
          <p:cNvSpPr/>
          <p:nvPr/>
        </p:nvSpPr>
        <p:spPr>
          <a:xfrm>
            <a:off x="9383186" y="5847978"/>
            <a:ext cx="2554621" cy="925683"/>
          </a:xfrm>
          <a:prstGeom prst="wedgeRoundRectCallout">
            <a:avLst>
              <a:gd name="adj1" fmla="val -72058"/>
              <a:gd name="adj2" fmla="val -66046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推荐算法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一键后台训练</a:t>
            </a:r>
          </a:p>
        </p:txBody>
      </p:sp>
    </p:spTree>
    <p:extLst>
      <p:ext uri="{BB962C8B-B14F-4D97-AF65-F5344CB8AC3E}">
        <p14:creationId xmlns:p14="http://schemas.microsoft.com/office/powerpoint/2010/main" val="296225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9C449-2BFA-4237-A9D4-4BE8128A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微信信息维护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9333E0-D692-46DA-A30C-1D1C88951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02"/>
          <a:stretch/>
        </p:blipFill>
        <p:spPr>
          <a:xfrm>
            <a:off x="743107" y="1757778"/>
            <a:ext cx="3855697" cy="3586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1FD3F9-6708-48C4-953B-6859BD464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03" y="0"/>
            <a:ext cx="3855697" cy="6858000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A2A6700A-2586-4B3A-872D-C3BAF75B2C2D}"/>
              </a:ext>
            </a:extLst>
          </p:cNvPr>
          <p:cNvSpPr/>
          <p:nvPr/>
        </p:nvSpPr>
        <p:spPr>
          <a:xfrm>
            <a:off x="2549372" y="5795597"/>
            <a:ext cx="2612652" cy="864000"/>
          </a:xfrm>
          <a:prstGeom prst="wedgeRoundRectCallout">
            <a:avLst>
              <a:gd name="adj1" fmla="val 9828"/>
              <a:gd name="adj2" fmla="val -1263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获取维护连接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A0B9E08-E374-4B5E-9ED2-DC645A445F75}"/>
              </a:ext>
            </a:extLst>
          </p:cNvPr>
          <p:cNvSpPr/>
          <p:nvPr/>
        </p:nvSpPr>
        <p:spPr>
          <a:xfrm>
            <a:off x="5162024" y="2794961"/>
            <a:ext cx="3008607" cy="864000"/>
          </a:xfrm>
          <a:prstGeom prst="wedgeRoundRectCallout">
            <a:avLst>
              <a:gd name="adj1" fmla="val 58515"/>
              <a:gd name="adj2" fmla="val -50467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个人信息维护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EF254436-64A4-42A3-A167-6D56DEB767E3}"/>
              </a:ext>
            </a:extLst>
          </p:cNvPr>
          <p:cNvSpPr/>
          <p:nvPr/>
        </p:nvSpPr>
        <p:spPr>
          <a:xfrm>
            <a:off x="5162023" y="4403299"/>
            <a:ext cx="3008607" cy="864000"/>
          </a:xfrm>
          <a:prstGeom prst="wedgeRoundRectCallout">
            <a:avLst>
              <a:gd name="adj1" fmla="val 58515"/>
              <a:gd name="adj2" fmla="val -50467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近照维护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656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解决痛点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A30C0-CF1B-49E4-8F0C-624E2907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10807932" cy="4506421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学生：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摆脱常年困扰光大学生群体的饭卡</a:t>
            </a:r>
            <a:r>
              <a:rPr lang="zh-CN" altLang="en-US" dirty="0">
                <a:solidFill>
                  <a:srgbClr val="FFFF00"/>
                </a:solidFill>
              </a:rPr>
              <a:t>忘记带、容易丢，热门窗口排队长</a:t>
            </a:r>
            <a:r>
              <a:rPr lang="zh-CN" altLang="en-US" dirty="0"/>
              <a:t>等问题。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校园餐厅一脸通</a:t>
            </a:r>
            <a:r>
              <a:rPr lang="zh-CN" altLang="en-US" dirty="0"/>
              <a:t>，点餐结算、个性推荐、预约取餐，一脸搞定。设置食品柜取餐，</a:t>
            </a:r>
            <a:r>
              <a:rPr lang="zh-CN" altLang="en-US" dirty="0">
                <a:solidFill>
                  <a:srgbClr val="FF0000"/>
                </a:solidFill>
              </a:rPr>
              <a:t>使用便利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H5</a:t>
            </a:r>
            <a:r>
              <a:rPr lang="zh-CN" altLang="en-US" dirty="0"/>
              <a:t>、微信公众号预约点餐、查询本人消费信息、个人信息维护等</a:t>
            </a:r>
            <a:r>
              <a:rPr lang="zh-CN" altLang="en-US" dirty="0">
                <a:solidFill>
                  <a:srgbClr val="FF0000"/>
                </a:solidFill>
              </a:rPr>
              <a:t>方便快捷效率高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学校管理方：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解决校园食堂管理消耗大量</a:t>
            </a:r>
            <a:r>
              <a:rPr lang="zh-CN" altLang="en-US" dirty="0">
                <a:solidFill>
                  <a:srgbClr val="FFFF00"/>
                </a:solidFill>
              </a:rPr>
              <a:t>人力物力资源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菜品质量</a:t>
            </a:r>
            <a:r>
              <a:rPr lang="zh-CN" altLang="en-US" dirty="0"/>
              <a:t>不易控制、</a:t>
            </a:r>
            <a:r>
              <a:rPr lang="zh-CN" altLang="en-US" dirty="0">
                <a:solidFill>
                  <a:srgbClr val="FFFF00"/>
                </a:solidFill>
              </a:rPr>
              <a:t>个性化需求</a:t>
            </a:r>
            <a:r>
              <a:rPr lang="zh-CN" altLang="en-US" dirty="0"/>
              <a:t>不易满足与</a:t>
            </a:r>
            <a:r>
              <a:rPr lang="zh-CN" altLang="en-US" dirty="0">
                <a:solidFill>
                  <a:srgbClr val="FFFF00"/>
                </a:solidFill>
              </a:rPr>
              <a:t>餐厅是否合口味</a:t>
            </a:r>
            <a:r>
              <a:rPr lang="zh-CN" altLang="en-US" dirty="0"/>
              <a:t>不易统计的问题。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全方位掌握学生餐厅餐饮管理，实时了解学生</a:t>
            </a:r>
            <a:r>
              <a:rPr lang="zh-CN" altLang="en-US" dirty="0">
                <a:solidFill>
                  <a:srgbClr val="FF0000"/>
                </a:solidFill>
              </a:rPr>
              <a:t>爱吃什么</a:t>
            </a:r>
            <a:r>
              <a:rPr lang="zh-CN" altLang="en-US" dirty="0"/>
              <a:t>、餐厅</a:t>
            </a:r>
            <a:r>
              <a:rPr lang="zh-CN" altLang="en-US" dirty="0">
                <a:solidFill>
                  <a:srgbClr val="FF0000"/>
                </a:solidFill>
              </a:rPr>
              <a:t>什么菜品更能盈利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通过一平台搞定点菜、配菜、认证、消费、餐厅预约管理、菜品统计、食堂分析，人工智能菜品推荐，协助</a:t>
            </a:r>
            <a:r>
              <a:rPr lang="zh-CN" altLang="en-US" dirty="0">
                <a:solidFill>
                  <a:srgbClr val="FF0000"/>
                </a:solidFill>
              </a:rPr>
              <a:t>校园餐厅智慧管理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569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D52E6-C7C9-4BE2-8559-34F2628E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2321F-7679-4032-9020-3E79BF8E8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8447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硬件：采用“树莓派”开源硬件平台，结合触摸屏和语音提示，提供友好用户界面。</a:t>
            </a:r>
            <a:endParaRPr lang="en-US" altLang="zh-CN" dirty="0"/>
          </a:p>
          <a:p>
            <a:r>
              <a:rPr lang="zh-CN" altLang="en-US" dirty="0"/>
              <a:t>软件：采用</a:t>
            </a:r>
            <a:r>
              <a:rPr lang="en-US" altLang="zh-CN" dirty="0"/>
              <a:t>Linux</a:t>
            </a:r>
            <a:r>
              <a:rPr lang="zh-CN" altLang="en-US" dirty="0"/>
              <a:t>开源系统，人脸识别相关模块调用“云从科技”</a:t>
            </a:r>
            <a:r>
              <a:rPr lang="en-US" altLang="zh-CN" dirty="0"/>
              <a:t>SDK</a:t>
            </a:r>
            <a:r>
              <a:rPr lang="zh-CN" altLang="en-US" dirty="0"/>
              <a:t>，业务系统与管理系统采用自行编写的程序，学生侧使用微信平台开发，同时提供多种用户与管理接口和二次开发对接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使用了由“云从科技”提供的如下</a:t>
            </a:r>
            <a:r>
              <a:rPr lang="en-US" altLang="zh-CN" dirty="0"/>
              <a:t>SDK</a:t>
            </a:r>
            <a:r>
              <a:rPr lang="zh-CN" altLang="en-US" dirty="0"/>
              <a:t>：人脸检测、人脸属性分析、人脸特征提取、人脸图片比对，“云从科技”</a:t>
            </a:r>
            <a:r>
              <a:rPr lang="en-US" altLang="zh-CN" dirty="0"/>
              <a:t>SDK</a:t>
            </a:r>
            <a:r>
              <a:rPr lang="zh-CN" altLang="en-US" dirty="0"/>
              <a:t>为本平台引入了高准确度、快速、稳定的人脸识别。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916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D52E6-C7C9-4BE2-8559-34F2628E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F33AD1-4D04-434B-8A23-B08CE38BCCE0}"/>
              </a:ext>
            </a:extLst>
          </p:cNvPr>
          <p:cNvSpPr/>
          <p:nvPr/>
        </p:nvSpPr>
        <p:spPr>
          <a:xfrm>
            <a:off x="255357" y="2617343"/>
            <a:ext cx="3536829" cy="269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0C98AB-517F-48AC-A067-3B2954F82DC9}"/>
              </a:ext>
            </a:extLst>
          </p:cNvPr>
          <p:cNvSpPr txBox="1"/>
          <p:nvPr/>
        </p:nvSpPr>
        <p:spPr>
          <a:xfrm>
            <a:off x="1402669" y="2617344"/>
            <a:ext cx="1319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树莓派</a:t>
            </a: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3DEB03A4-109F-45AA-A075-33D7A889A29A}"/>
              </a:ext>
            </a:extLst>
          </p:cNvPr>
          <p:cNvSpPr/>
          <p:nvPr/>
        </p:nvSpPr>
        <p:spPr>
          <a:xfrm>
            <a:off x="427885" y="3272954"/>
            <a:ext cx="3165895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触控</a:t>
            </a:r>
            <a:r>
              <a:rPr lang="en-US" altLang="zh-CN" dirty="0"/>
              <a:t>+</a:t>
            </a:r>
            <a:r>
              <a:rPr lang="zh-CN" altLang="en-US" dirty="0"/>
              <a:t>语音人机交互界面</a:t>
            </a:r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BF043F9F-E77E-44FD-BCB0-3C193A1A7BAB}"/>
              </a:ext>
            </a:extLst>
          </p:cNvPr>
          <p:cNvSpPr/>
          <p:nvPr/>
        </p:nvSpPr>
        <p:spPr>
          <a:xfrm>
            <a:off x="393377" y="4589512"/>
            <a:ext cx="3165895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适配云从</a:t>
            </a:r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8" name="上下箭头 9">
            <a:extLst>
              <a:ext uri="{FF2B5EF4-FFF2-40B4-BE49-F238E27FC236}">
                <a16:creationId xmlns:a16="http://schemas.microsoft.com/office/drawing/2014/main" id="{11391433-2072-472A-9604-99C02E96DDC6}"/>
              </a:ext>
            </a:extLst>
          </p:cNvPr>
          <p:cNvSpPr/>
          <p:nvPr/>
        </p:nvSpPr>
        <p:spPr>
          <a:xfrm>
            <a:off x="1978264" y="5308786"/>
            <a:ext cx="232913" cy="77638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10">
            <a:extLst>
              <a:ext uri="{FF2B5EF4-FFF2-40B4-BE49-F238E27FC236}">
                <a16:creationId xmlns:a16="http://schemas.microsoft.com/office/drawing/2014/main" id="{7F8A1459-9916-47DF-BEFB-5D7065073000}"/>
              </a:ext>
            </a:extLst>
          </p:cNvPr>
          <p:cNvSpPr/>
          <p:nvPr/>
        </p:nvSpPr>
        <p:spPr>
          <a:xfrm>
            <a:off x="255356" y="6085165"/>
            <a:ext cx="9120777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云从科技</a:t>
            </a:r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711C46-177D-4ACC-9820-E57C6A76EAF5}"/>
              </a:ext>
            </a:extLst>
          </p:cNvPr>
          <p:cNvSpPr/>
          <p:nvPr/>
        </p:nvSpPr>
        <p:spPr>
          <a:xfrm>
            <a:off x="4404442" y="2617344"/>
            <a:ext cx="4971692" cy="269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FA748A-507A-489E-845F-9EB6BB6A07D5}"/>
              </a:ext>
            </a:extLst>
          </p:cNvPr>
          <p:cNvSpPr txBox="1"/>
          <p:nvPr/>
        </p:nvSpPr>
        <p:spPr>
          <a:xfrm>
            <a:off x="6065025" y="2694834"/>
            <a:ext cx="203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服务器后端</a:t>
            </a:r>
          </a:p>
        </p:txBody>
      </p:sp>
      <p:sp>
        <p:nvSpPr>
          <p:cNvPr id="12" name="上下箭头 14">
            <a:extLst>
              <a:ext uri="{FF2B5EF4-FFF2-40B4-BE49-F238E27FC236}">
                <a16:creationId xmlns:a16="http://schemas.microsoft.com/office/drawing/2014/main" id="{A158A950-F98F-4D6D-9754-2ABD48406BBF}"/>
              </a:ext>
            </a:extLst>
          </p:cNvPr>
          <p:cNvSpPr/>
          <p:nvPr/>
        </p:nvSpPr>
        <p:spPr>
          <a:xfrm>
            <a:off x="6743637" y="5308787"/>
            <a:ext cx="232913" cy="77637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下箭头 15">
            <a:extLst>
              <a:ext uri="{FF2B5EF4-FFF2-40B4-BE49-F238E27FC236}">
                <a16:creationId xmlns:a16="http://schemas.microsoft.com/office/drawing/2014/main" id="{8B1BC737-FC70-4E03-9B42-94E13BF682EF}"/>
              </a:ext>
            </a:extLst>
          </p:cNvPr>
          <p:cNvSpPr/>
          <p:nvPr/>
        </p:nvSpPr>
        <p:spPr>
          <a:xfrm rot="5400000">
            <a:off x="9565804" y="3707995"/>
            <a:ext cx="232913" cy="6122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6">
            <a:extLst>
              <a:ext uri="{FF2B5EF4-FFF2-40B4-BE49-F238E27FC236}">
                <a16:creationId xmlns:a16="http://schemas.microsoft.com/office/drawing/2014/main" id="{9AC18EA0-4FB8-412A-ABB9-A650D6EA295A}"/>
              </a:ext>
            </a:extLst>
          </p:cNvPr>
          <p:cNvSpPr/>
          <p:nvPr/>
        </p:nvSpPr>
        <p:spPr>
          <a:xfrm>
            <a:off x="4589909" y="3217032"/>
            <a:ext cx="1378792" cy="9962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</a:t>
            </a:r>
            <a:r>
              <a:rPr lang="zh-CN" altLang="en-US" dirty="0"/>
              <a:t>页面管理模块</a:t>
            </a:r>
          </a:p>
        </p:txBody>
      </p:sp>
      <p:sp>
        <p:nvSpPr>
          <p:cNvPr id="15" name="圆角矩形 17">
            <a:extLst>
              <a:ext uri="{FF2B5EF4-FFF2-40B4-BE49-F238E27FC236}">
                <a16:creationId xmlns:a16="http://schemas.microsoft.com/office/drawing/2014/main" id="{34E69C41-AE1A-4979-8522-598F9305738B}"/>
              </a:ext>
            </a:extLst>
          </p:cNvPr>
          <p:cNvSpPr/>
          <p:nvPr/>
        </p:nvSpPr>
        <p:spPr>
          <a:xfrm>
            <a:off x="6065025" y="3217032"/>
            <a:ext cx="1499561" cy="9962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 API RESTful</a:t>
            </a:r>
            <a:r>
              <a:rPr lang="zh-CN" altLang="en-US" dirty="0"/>
              <a:t>模块</a:t>
            </a:r>
          </a:p>
        </p:txBody>
      </p:sp>
      <p:sp>
        <p:nvSpPr>
          <p:cNvPr id="16" name="圆角矩形 18">
            <a:extLst>
              <a:ext uri="{FF2B5EF4-FFF2-40B4-BE49-F238E27FC236}">
                <a16:creationId xmlns:a16="http://schemas.microsoft.com/office/drawing/2014/main" id="{2D8C32E7-15C7-4C71-B01D-5CF354D0DB87}"/>
              </a:ext>
            </a:extLst>
          </p:cNvPr>
          <p:cNvSpPr/>
          <p:nvPr/>
        </p:nvSpPr>
        <p:spPr>
          <a:xfrm>
            <a:off x="7660910" y="3217030"/>
            <a:ext cx="1499561" cy="9962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学生数据人脸管理模块</a:t>
            </a:r>
          </a:p>
        </p:txBody>
      </p:sp>
      <p:sp>
        <p:nvSpPr>
          <p:cNvPr id="17" name="圆角矩形 19">
            <a:extLst>
              <a:ext uri="{FF2B5EF4-FFF2-40B4-BE49-F238E27FC236}">
                <a16:creationId xmlns:a16="http://schemas.microsoft.com/office/drawing/2014/main" id="{85B2FC05-C886-4720-BBFA-76CFABC7E8A6}"/>
              </a:ext>
            </a:extLst>
          </p:cNvPr>
          <p:cNvSpPr/>
          <p:nvPr/>
        </p:nvSpPr>
        <p:spPr>
          <a:xfrm>
            <a:off x="4589909" y="4489276"/>
            <a:ext cx="4570562" cy="6175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餐厅菜品维护与统计分析模块</a:t>
            </a:r>
          </a:p>
        </p:txBody>
      </p:sp>
      <p:sp>
        <p:nvSpPr>
          <p:cNvPr id="18" name="上下箭头 20">
            <a:extLst>
              <a:ext uri="{FF2B5EF4-FFF2-40B4-BE49-F238E27FC236}">
                <a16:creationId xmlns:a16="http://schemas.microsoft.com/office/drawing/2014/main" id="{BF1BD900-88E5-4B94-AA94-D14C9C041AF3}"/>
              </a:ext>
            </a:extLst>
          </p:cNvPr>
          <p:cNvSpPr/>
          <p:nvPr/>
        </p:nvSpPr>
        <p:spPr>
          <a:xfrm rot="10800000">
            <a:off x="5162127" y="4213233"/>
            <a:ext cx="232913" cy="276042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上下箭头 21">
            <a:extLst>
              <a:ext uri="{FF2B5EF4-FFF2-40B4-BE49-F238E27FC236}">
                <a16:creationId xmlns:a16="http://schemas.microsoft.com/office/drawing/2014/main" id="{4E5CD62C-61FF-49A5-BC4F-0529A388CEE9}"/>
              </a:ext>
            </a:extLst>
          </p:cNvPr>
          <p:cNvSpPr/>
          <p:nvPr/>
        </p:nvSpPr>
        <p:spPr>
          <a:xfrm rot="10800000">
            <a:off x="6698349" y="4213233"/>
            <a:ext cx="232913" cy="276042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上下箭头 22">
            <a:extLst>
              <a:ext uri="{FF2B5EF4-FFF2-40B4-BE49-F238E27FC236}">
                <a16:creationId xmlns:a16="http://schemas.microsoft.com/office/drawing/2014/main" id="{5DA789B4-2224-4507-ACDC-681DF850E571}"/>
              </a:ext>
            </a:extLst>
          </p:cNvPr>
          <p:cNvSpPr/>
          <p:nvPr/>
        </p:nvSpPr>
        <p:spPr>
          <a:xfrm rot="10800000">
            <a:off x="8329821" y="4213233"/>
            <a:ext cx="232913" cy="276042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8">
            <a:extLst>
              <a:ext uri="{FF2B5EF4-FFF2-40B4-BE49-F238E27FC236}">
                <a16:creationId xmlns:a16="http://schemas.microsoft.com/office/drawing/2014/main" id="{0EA49B8F-CE80-4F44-969A-E33C164B3E4E}"/>
              </a:ext>
            </a:extLst>
          </p:cNvPr>
          <p:cNvSpPr/>
          <p:nvPr/>
        </p:nvSpPr>
        <p:spPr>
          <a:xfrm>
            <a:off x="423067" y="3933901"/>
            <a:ext cx="3165895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平台管理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F1C690-B4A3-4927-B356-5B13B59403DF}"/>
              </a:ext>
            </a:extLst>
          </p:cNvPr>
          <p:cNvSpPr/>
          <p:nvPr/>
        </p:nvSpPr>
        <p:spPr>
          <a:xfrm>
            <a:off x="4404441" y="932937"/>
            <a:ext cx="4971692" cy="106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8AD601-2EE4-4BDF-A207-D321C2A29BF7}"/>
              </a:ext>
            </a:extLst>
          </p:cNvPr>
          <p:cNvSpPr txBox="1"/>
          <p:nvPr/>
        </p:nvSpPr>
        <p:spPr>
          <a:xfrm>
            <a:off x="4558053" y="920663"/>
            <a:ext cx="456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用户界面</a:t>
            </a:r>
          </a:p>
        </p:txBody>
      </p:sp>
      <p:sp>
        <p:nvSpPr>
          <p:cNvPr id="24" name="圆角矩形 6">
            <a:extLst>
              <a:ext uri="{FF2B5EF4-FFF2-40B4-BE49-F238E27FC236}">
                <a16:creationId xmlns:a16="http://schemas.microsoft.com/office/drawing/2014/main" id="{983F03D1-7218-4789-858B-FF36F94F0746}"/>
              </a:ext>
            </a:extLst>
          </p:cNvPr>
          <p:cNvSpPr/>
          <p:nvPr/>
        </p:nvSpPr>
        <p:spPr>
          <a:xfrm>
            <a:off x="4503649" y="1347673"/>
            <a:ext cx="2294667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微信公众号</a:t>
            </a:r>
          </a:p>
        </p:txBody>
      </p:sp>
      <p:sp>
        <p:nvSpPr>
          <p:cNvPr id="25" name="圆角矩形 8">
            <a:extLst>
              <a:ext uri="{FF2B5EF4-FFF2-40B4-BE49-F238E27FC236}">
                <a16:creationId xmlns:a16="http://schemas.microsoft.com/office/drawing/2014/main" id="{4BD3F26B-7388-4934-861A-53CB16D2F5E6}"/>
              </a:ext>
            </a:extLst>
          </p:cNvPr>
          <p:cNvSpPr/>
          <p:nvPr/>
        </p:nvSpPr>
        <p:spPr>
          <a:xfrm>
            <a:off x="6981910" y="1347673"/>
            <a:ext cx="2294667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H5</a:t>
            </a:r>
            <a:r>
              <a:rPr lang="zh-CN" altLang="en-US" dirty="0"/>
              <a:t>页面</a:t>
            </a:r>
          </a:p>
        </p:txBody>
      </p:sp>
      <p:sp>
        <p:nvSpPr>
          <p:cNvPr id="26" name="上下箭头 9">
            <a:extLst>
              <a:ext uri="{FF2B5EF4-FFF2-40B4-BE49-F238E27FC236}">
                <a16:creationId xmlns:a16="http://schemas.microsoft.com/office/drawing/2014/main" id="{8C1F02B7-EDBC-4D26-9DED-0AE127905677}"/>
              </a:ext>
            </a:extLst>
          </p:cNvPr>
          <p:cNvSpPr/>
          <p:nvPr/>
        </p:nvSpPr>
        <p:spPr>
          <a:xfrm>
            <a:off x="6758733" y="2006799"/>
            <a:ext cx="232913" cy="61054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65F3EC8-5068-45F6-B8CB-4921141A9185}"/>
              </a:ext>
            </a:extLst>
          </p:cNvPr>
          <p:cNvSpPr/>
          <p:nvPr/>
        </p:nvSpPr>
        <p:spPr>
          <a:xfrm>
            <a:off x="10013153" y="2588179"/>
            <a:ext cx="2070562" cy="269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B984759-55EC-4F67-8A9C-9612DAFE1198}"/>
              </a:ext>
            </a:extLst>
          </p:cNvPr>
          <p:cNvSpPr txBox="1"/>
          <p:nvPr/>
        </p:nvSpPr>
        <p:spPr>
          <a:xfrm>
            <a:off x="10198618" y="2588180"/>
            <a:ext cx="1734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第三方平台</a:t>
            </a:r>
          </a:p>
        </p:txBody>
      </p:sp>
      <p:sp>
        <p:nvSpPr>
          <p:cNvPr id="29" name="圆角矩形 6">
            <a:extLst>
              <a:ext uri="{FF2B5EF4-FFF2-40B4-BE49-F238E27FC236}">
                <a16:creationId xmlns:a16="http://schemas.microsoft.com/office/drawing/2014/main" id="{B38B8006-EA74-4B9B-A62B-FCD4C0E85A0C}"/>
              </a:ext>
            </a:extLst>
          </p:cNvPr>
          <p:cNvSpPr/>
          <p:nvPr/>
        </p:nvSpPr>
        <p:spPr>
          <a:xfrm>
            <a:off x="10141291" y="3243790"/>
            <a:ext cx="1853407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平台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0" name="圆角矩形 8">
            <a:extLst>
              <a:ext uri="{FF2B5EF4-FFF2-40B4-BE49-F238E27FC236}">
                <a16:creationId xmlns:a16="http://schemas.microsoft.com/office/drawing/2014/main" id="{216AF227-700F-4B2A-9FBB-3976C6626E97}"/>
              </a:ext>
            </a:extLst>
          </p:cNvPr>
          <p:cNvSpPr/>
          <p:nvPr/>
        </p:nvSpPr>
        <p:spPr>
          <a:xfrm>
            <a:off x="10106783" y="4560348"/>
            <a:ext cx="1853407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1" name="圆角矩形 8">
            <a:extLst>
              <a:ext uri="{FF2B5EF4-FFF2-40B4-BE49-F238E27FC236}">
                <a16:creationId xmlns:a16="http://schemas.microsoft.com/office/drawing/2014/main" id="{576F026C-7653-4187-8838-B61573FEDBBF}"/>
              </a:ext>
            </a:extLst>
          </p:cNvPr>
          <p:cNvSpPr/>
          <p:nvPr/>
        </p:nvSpPr>
        <p:spPr>
          <a:xfrm>
            <a:off x="10136473" y="3904737"/>
            <a:ext cx="1853407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消费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32" name="上下箭头 15">
            <a:extLst>
              <a:ext uri="{FF2B5EF4-FFF2-40B4-BE49-F238E27FC236}">
                <a16:creationId xmlns:a16="http://schemas.microsoft.com/office/drawing/2014/main" id="{83DBDB27-EBDC-4B37-BD8A-312B838EEEB8}"/>
              </a:ext>
            </a:extLst>
          </p:cNvPr>
          <p:cNvSpPr/>
          <p:nvPr/>
        </p:nvSpPr>
        <p:spPr>
          <a:xfrm rot="5400000">
            <a:off x="3974185" y="3707994"/>
            <a:ext cx="232913" cy="6122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7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82C00-6E5A-4DC4-B876-5A08C9E7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平台演示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54414FC-AFCF-41BB-B549-BB49974E1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16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6FCA7-C00E-44BF-93D3-C9BC00E9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DCF1D-BC70-4276-8D06-E014481D9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感谢您的倾听，谢谢！</a:t>
            </a:r>
            <a:endParaRPr lang="en-US" altLang="zh-CN" dirty="0"/>
          </a:p>
          <a:p>
            <a:r>
              <a:rPr lang="zh-CN" altLang="en-US" dirty="0"/>
              <a:t>欢迎广泛交流、提问！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项目开源地址：</a:t>
            </a:r>
            <a:r>
              <a:rPr lang="en-US" altLang="zh-CN" dirty="0"/>
              <a:t>https://github.com/dotomato/yuncong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84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350FE-84A2-474B-A5D1-1EA86FAB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76D629-9B6B-4A17-BFFA-29196175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736910" cy="35417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队长：</a:t>
            </a:r>
            <a:r>
              <a:rPr lang="zh-CN" altLang="en-US" dirty="0">
                <a:solidFill>
                  <a:srgbClr val="FF0000"/>
                </a:solidFill>
              </a:rPr>
              <a:t>杨    骏</a:t>
            </a:r>
            <a:r>
              <a:rPr lang="en-US" altLang="zh-CN" dirty="0"/>
              <a:t>——</a:t>
            </a:r>
            <a:r>
              <a:rPr lang="zh-CN" altLang="en-US" dirty="0"/>
              <a:t>开发板、公众号软硬件开发，服务器运维，项目负责人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队员：</a:t>
            </a:r>
            <a:r>
              <a:rPr lang="zh-CN" altLang="en-US" dirty="0">
                <a:solidFill>
                  <a:srgbClr val="FF0000"/>
                </a:solidFill>
              </a:rPr>
              <a:t>陈    君</a:t>
            </a:r>
            <a:r>
              <a:rPr lang="en-US" altLang="zh-CN" dirty="0"/>
              <a:t>——</a:t>
            </a:r>
            <a:r>
              <a:rPr lang="zh-CN" altLang="en-US" dirty="0"/>
              <a:t>项目后台开发，管理系统开发，</a:t>
            </a:r>
            <a:r>
              <a:rPr lang="en-US" altLang="zh-CN" dirty="0"/>
              <a:t>UI</a:t>
            </a:r>
            <a:r>
              <a:rPr lang="zh-CN" altLang="en-US" dirty="0"/>
              <a:t>界面美工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周鸿宇</a:t>
            </a:r>
            <a:r>
              <a:rPr lang="en-US" altLang="zh-CN" dirty="0"/>
              <a:t>——</a:t>
            </a:r>
            <a:r>
              <a:rPr lang="zh-CN" altLang="en-US" dirty="0"/>
              <a:t>人工智能推荐算法开发</a:t>
            </a:r>
          </a:p>
        </p:txBody>
      </p:sp>
    </p:spTree>
    <p:extLst>
      <p:ext uri="{BB962C8B-B14F-4D97-AF65-F5344CB8AC3E}">
        <p14:creationId xmlns:p14="http://schemas.microsoft.com/office/powerpoint/2010/main" val="111097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143EB-756A-4180-967A-6C4B75B2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E5AD0-FF48-40D8-B28B-0B6909DAC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0876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“智慧校园餐厅”是一款致力于运用人工智能与电子相关领域先进技术为</a:t>
            </a:r>
            <a:r>
              <a:rPr lang="zh-CN" altLang="en-US" dirty="0">
                <a:solidFill>
                  <a:srgbClr val="FF0000"/>
                </a:solidFill>
              </a:rPr>
              <a:t>学生餐厅用餐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B0F0"/>
                </a:solidFill>
              </a:rPr>
              <a:t>学校餐厅管理</a:t>
            </a:r>
            <a:r>
              <a:rPr lang="zh-CN" altLang="en-US" dirty="0"/>
              <a:t>带来便利的综合餐厅智能平台。为学生提供刷脸点餐、预约用餐、刷脸支付、忌口选择、预约食品柜便捷取餐等功能，为学校方提供学生信息维护、用餐管理、菜品维护、消费统计、菜品推荐、餐厅热度统计等功能。</a:t>
            </a:r>
            <a:endParaRPr lang="en-US" altLang="zh-CN" dirty="0"/>
          </a:p>
          <a:p>
            <a:r>
              <a:rPr lang="zh-CN" altLang="en-US" dirty="0"/>
              <a:t>本平台包含：</a:t>
            </a:r>
            <a:r>
              <a:rPr lang="zh-CN" altLang="en-US" dirty="0">
                <a:solidFill>
                  <a:srgbClr val="FFFF00"/>
                </a:solidFill>
              </a:rPr>
              <a:t>智能硬件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配套软件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后台管理系统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数据统计系统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FF00"/>
                </a:solidFill>
              </a:rPr>
              <a:t>对接接口</a:t>
            </a:r>
            <a:r>
              <a:rPr lang="zh-CN" altLang="en-US" dirty="0"/>
              <a:t>，实现全方位覆盖。平台开源，便于对接与二次开发。</a:t>
            </a:r>
            <a:endParaRPr lang="en-US" altLang="zh-CN" dirty="0"/>
          </a:p>
          <a:p>
            <a:r>
              <a:rPr lang="zh-CN" altLang="en-US" dirty="0"/>
              <a:t>本平台使用“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云从科技</a:t>
            </a:r>
            <a:r>
              <a:rPr lang="zh-CN" altLang="en-US" dirty="0"/>
              <a:t>”提供的优秀人脸识别</a:t>
            </a:r>
            <a:r>
              <a:rPr lang="en-US" altLang="zh-CN" dirty="0"/>
              <a:t>SDK</a:t>
            </a:r>
            <a:r>
              <a:rPr lang="zh-CN" altLang="en-US" dirty="0"/>
              <a:t>进行开发，结合自动化、智能控制、软件开发领域新技术，实现了本平台的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高准确度、高可用性、高稳定性、使用便捷方便等特点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2091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8156C9-9033-409A-BE07-FF876EEE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31" y="2097088"/>
            <a:ext cx="8037448" cy="45188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智能硬件介绍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FDA50237-30D8-4E45-BD55-F71DA4477AD8}"/>
              </a:ext>
            </a:extLst>
          </p:cNvPr>
          <p:cNvSpPr/>
          <p:nvPr/>
        </p:nvSpPr>
        <p:spPr>
          <a:xfrm>
            <a:off x="7021061" y="1051035"/>
            <a:ext cx="3277558" cy="1086800"/>
          </a:xfrm>
          <a:prstGeom prst="wedgeRoundRectCallout">
            <a:avLst>
              <a:gd name="adj1" fmla="val -54562"/>
              <a:gd name="adj2" fmla="val 11125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结合触摸屏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提供用户友好界面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C358A7D-6E70-4B28-B936-ACFC45F2AC7B}"/>
              </a:ext>
            </a:extLst>
          </p:cNvPr>
          <p:cNvSpPr/>
          <p:nvPr/>
        </p:nvSpPr>
        <p:spPr>
          <a:xfrm>
            <a:off x="8086406" y="3265383"/>
            <a:ext cx="3559946" cy="727405"/>
          </a:xfrm>
          <a:prstGeom prst="wedgeRoundRectCallout">
            <a:avLst>
              <a:gd name="adj1" fmla="val -46518"/>
              <a:gd name="adj2" fmla="val 133287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高清晰度图像传感器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25270869-2E57-43D0-BB54-E8F16BAA6850}"/>
              </a:ext>
            </a:extLst>
          </p:cNvPr>
          <p:cNvSpPr/>
          <p:nvPr/>
        </p:nvSpPr>
        <p:spPr>
          <a:xfrm>
            <a:off x="4154750" y="5661940"/>
            <a:ext cx="3559946" cy="727405"/>
          </a:xfrm>
          <a:prstGeom prst="wedgeRoundRectCallout">
            <a:avLst>
              <a:gd name="adj1" fmla="val 67696"/>
              <a:gd name="adj2" fmla="val -5832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硬件开发板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B369085C-A682-44CE-8F77-93C73E29E517}"/>
              </a:ext>
            </a:extLst>
          </p:cNvPr>
          <p:cNvSpPr/>
          <p:nvPr/>
        </p:nvSpPr>
        <p:spPr>
          <a:xfrm>
            <a:off x="190152" y="5529093"/>
            <a:ext cx="3277558" cy="1086800"/>
          </a:xfrm>
          <a:prstGeom prst="wedgeRoundRectCallout">
            <a:avLst>
              <a:gd name="adj1" fmla="val 38343"/>
              <a:gd name="adj2" fmla="val -9541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实时视频回传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智能语音播报</a:t>
            </a:r>
          </a:p>
        </p:txBody>
      </p:sp>
    </p:spTree>
    <p:extLst>
      <p:ext uri="{BB962C8B-B14F-4D97-AF65-F5344CB8AC3E}">
        <p14:creationId xmlns:p14="http://schemas.microsoft.com/office/powerpoint/2010/main" val="42230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66886BF-5584-4DE8-A640-0DF913330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5" y="1945971"/>
            <a:ext cx="5611960" cy="31551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主界面</a:t>
            </a: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13FDC7CE-525A-49E0-9027-C1AFC088B2E4}"/>
              </a:ext>
            </a:extLst>
          </p:cNvPr>
          <p:cNvSpPr/>
          <p:nvPr/>
        </p:nvSpPr>
        <p:spPr>
          <a:xfrm>
            <a:off x="488273" y="4904107"/>
            <a:ext cx="3277558" cy="1086800"/>
          </a:xfrm>
          <a:prstGeom prst="wedgeRoundRectCallout">
            <a:avLst>
              <a:gd name="adj1" fmla="val 22092"/>
              <a:gd name="adj2" fmla="val -8479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高清实时视频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采集与回传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EE6AC2B8-DD15-4120-A65A-4B8116529562}"/>
              </a:ext>
            </a:extLst>
          </p:cNvPr>
          <p:cNvSpPr/>
          <p:nvPr/>
        </p:nvSpPr>
        <p:spPr>
          <a:xfrm>
            <a:off x="5233278" y="1744715"/>
            <a:ext cx="3277558" cy="499791"/>
          </a:xfrm>
          <a:prstGeom prst="wedgeRoundRectCallout">
            <a:avLst>
              <a:gd name="adj1" fmla="val -70001"/>
              <a:gd name="adj2" fmla="val 5174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设备相关软件信息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14088D1F-A035-4F48-94E6-451679B201A5}"/>
              </a:ext>
            </a:extLst>
          </p:cNvPr>
          <p:cNvSpPr/>
          <p:nvPr/>
        </p:nvSpPr>
        <p:spPr>
          <a:xfrm>
            <a:off x="5337982" y="4512337"/>
            <a:ext cx="3277558" cy="1478570"/>
          </a:xfrm>
          <a:prstGeom prst="wedgeRoundRectCallout">
            <a:avLst>
              <a:gd name="adj1" fmla="val -78668"/>
              <a:gd name="adj2" fmla="val -12418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手机预约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人脸确认</a:t>
            </a:r>
          </a:p>
        </p:txBody>
      </p: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9E1BD844-1BB1-43D8-A024-209D76919DAD}"/>
              </a:ext>
            </a:extLst>
          </p:cNvPr>
          <p:cNvSpPr/>
          <p:nvPr/>
        </p:nvSpPr>
        <p:spPr>
          <a:xfrm>
            <a:off x="5917857" y="2445762"/>
            <a:ext cx="3277558" cy="1478570"/>
          </a:xfrm>
          <a:prstGeom prst="wedgeRoundRectCallout">
            <a:avLst>
              <a:gd name="adj1" fmla="val -82189"/>
              <a:gd name="adj2" fmla="val -29316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智能点菜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人脸支付</a:t>
            </a:r>
          </a:p>
        </p:txBody>
      </p:sp>
    </p:spTree>
    <p:extLst>
      <p:ext uri="{BB962C8B-B14F-4D97-AF65-F5344CB8AC3E}">
        <p14:creationId xmlns:p14="http://schemas.microsoft.com/office/powerpoint/2010/main" val="248259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4B428B-545F-4FD9-9150-96373373B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5" y="1945972"/>
            <a:ext cx="5611960" cy="3155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点餐界面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07EE3EB-6D0C-43C3-B8C1-8409317953EE}"/>
              </a:ext>
            </a:extLst>
          </p:cNvPr>
          <p:cNvSpPr/>
          <p:nvPr/>
        </p:nvSpPr>
        <p:spPr>
          <a:xfrm>
            <a:off x="5844518" y="2204229"/>
            <a:ext cx="3277558" cy="1478570"/>
          </a:xfrm>
          <a:prstGeom prst="wedgeRoundRectCallout">
            <a:avLst>
              <a:gd name="adj1" fmla="val -59708"/>
              <a:gd name="adj2" fmla="val -9502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图文结合友好菜单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触摸控制大按钮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AC2FB2FA-6C70-4EC6-BD84-9CE981CC750A}"/>
              </a:ext>
            </a:extLst>
          </p:cNvPr>
          <p:cNvSpPr/>
          <p:nvPr/>
        </p:nvSpPr>
        <p:spPr>
          <a:xfrm>
            <a:off x="6196034" y="4691321"/>
            <a:ext cx="4492680" cy="1301107"/>
          </a:xfrm>
          <a:prstGeom prst="wedgeRoundRectCallout">
            <a:avLst>
              <a:gd name="adj1" fmla="val -68917"/>
              <a:gd name="adj2" fmla="val -8995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结合性别、专业等多维度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个性化人工智能菜品推荐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935C0F4F-31F5-43CF-9164-CEB73FF35218}"/>
              </a:ext>
            </a:extLst>
          </p:cNvPr>
          <p:cNvSpPr/>
          <p:nvPr/>
        </p:nvSpPr>
        <p:spPr>
          <a:xfrm>
            <a:off x="488273" y="4904107"/>
            <a:ext cx="4980372" cy="1088321"/>
          </a:xfrm>
          <a:prstGeom prst="wedgeRoundRectCallout">
            <a:avLst>
              <a:gd name="adj1" fmla="val -14946"/>
              <a:gd name="adj2" fmla="val -812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高清实时视频采集与回传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语音播报：您好杨骏，请点餐</a:t>
            </a:r>
          </a:p>
        </p:txBody>
      </p:sp>
    </p:spTree>
    <p:extLst>
      <p:ext uri="{BB962C8B-B14F-4D97-AF65-F5344CB8AC3E}">
        <p14:creationId xmlns:p14="http://schemas.microsoft.com/office/powerpoint/2010/main" val="93979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A04B34-314E-473C-A61A-850F1FA4E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47" y="1948286"/>
            <a:ext cx="5611960" cy="3155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忌口界面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307EE3EB-6D0C-43C3-B8C1-8409317953EE}"/>
              </a:ext>
            </a:extLst>
          </p:cNvPr>
          <p:cNvSpPr/>
          <p:nvPr/>
        </p:nvSpPr>
        <p:spPr>
          <a:xfrm>
            <a:off x="6449177" y="2453647"/>
            <a:ext cx="4807707" cy="582426"/>
          </a:xfrm>
          <a:prstGeom prst="wedgeRoundRectCallout">
            <a:avLst>
              <a:gd name="adj1" fmla="val -60791"/>
              <a:gd name="adj2" fmla="val 2708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智能忌口选择，触控修改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CFD58DF-525C-4DDF-B47F-1920155385C8}"/>
              </a:ext>
            </a:extLst>
          </p:cNvPr>
          <p:cNvSpPr/>
          <p:nvPr/>
        </p:nvSpPr>
        <p:spPr>
          <a:xfrm>
            <a:off x="5575471" y="4306058"/>
            <a:ext cx="4403029" cy="582426"/>
          </a:xfrm>
          <a:prstGeom prst="wedgeRoundRectCallout">
            <a:avLst>
              <a:gd name="adj1" fmla="val -62687"/>
              <a:gd name="adj2" fmla="val -57536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确认无误后点击完成点餐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10345395-52D5-47F6-AB29-D11CCEBD2426}"/>
              </a:ext>
            </a:extLst>
          </p:cNvPr>
          <p:cNvSpPr/>
          <p:nvPr/>
        </p:nvSpPr>
        <p:spPr>
          <a:xfrm>
            <a:off x="6551141" y="3188595"/>
            <a:ext cx="3277558" cy="582426"/>
          </a:xfrm>
          <a:prstGeom prst="wedgeRoundRectCallout">
            <a:avLst>
              <a:gd name="adj1" fmla="val -65396"/>
              <a:gd name="adj2" fmla="val 1641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菜品确认提示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6FE2EDDE-978A-4FBC-A96B-AD0DA83AF405}"/>
              </a:ext>
            </a:extLst>
          </p:cNvPr>
          <p:cNvSpPr/>
          <p:nvPr/>
        </p:nvSpPr>
        <p:spPr>
          <a:xfrm>
            <a:off x="488273" y="4904107"/>
            <a:ext cx="3277558" cy="1086800"/>
          </a:xfrm>
          <a:prstGeom prst="wedgeRoundRectCallout">
            <a:avLst>
              <a:gd name="adj1" fmla="val 22092"/>
              <a:gd name="adj2" fmla="val -84793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高清实时视频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采集与回传</a:t>
            </a:r>
          </a:p>
        </p:txBody>
      </p:sp>
    </p:spTree>
    <p:extLst>
      <p:ext uri="{BB962C8B-B14F-4D97-AF65-F5344CB8AC3E}">
        <p14:creationId xmlns:p14="http://schemas.microsoft.com/office/powerpoint/2010/main" val="13411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4038B-6E9C-47E2-BE8A-6072B6522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38" y="1948287"/>
            <a:ext cx="5633369" cy="31671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消费成功界面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2CFD58DF-525C-4DDF-B47F-1920155385C8}"/>
              </a:ext>
            </a:extLst>
          </p:cNvPr>
          <p:cNvSpPr/>
          <p:nvPr/>
        </p:nvSpPr>
        <p:spPr>
          <a:xfrm>
            <a:off x="7161388" y="4321681"/>
            <a:ext cx="4352950" cy="582426"/>
          </a:xfrm>
          <a:prstGeom prst="wedgeRoundRectCallout">
            <a:avLst>
              <a:gd name="adj1" fmla="val -71896"/>
              <a:gd name="adj2" fmla="val -40769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温馨提示，健康小贴士</a:t>
            </a:r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10345395-52D5-47F6-AB29-D11CCEBD2426}"/>
              </a:ext>
            </a:extLst>
          </p:cNvPr>
          <p:cNvSpPr/>
          <p:nvPr/>
        </p:nvSpPr>
        <p:spPr>
          <a:xfrm>
            <a:off x="7043107" y="2317936"/>
            <a:ext cx="3277558" cy="582426"/>
          </a:xfrm>
          <a:prstGeom prst="wedgeRoundRectCallout">
            <a:avLst>
              <a:gd name="adj1" fmla="val -64042"/>
              <a:gd name="adj2" fmla="val 1793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消费提示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8CF9D0A3-4629-44B4-830F-C22CE4575845}"/>
              </a:ext>
            </a:extLst>
          </p:cNvPr>
          <p:cNvSpPr/>
          <p:nvPr/>
        </p:nvSpPr>
        <p:spPr>
          <a:xfrm>
            <a:off x="488273" y="4904107"/>
            <a:ext cx="6404790" cy="1088321"/>
          </a:xfrm>
          <a:prstGeom prst="wedgeRoundRectCallout">
            <a:avLst>
              <a:gd name="adj1" fmla="val -14946"/>
              <a:gd name="adj2" fmla="val -812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高清实时视频采集与回传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语音播报：您好杨骏，此次消费</a:t>
            </a:r>
            <a:r>
              <a:rPr lang="en-US" altLang="zh-C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元。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25D12518-00C2-453A-9029-35665C53DF0F}"/>
              </a:ext>
            </a:extLst>
          </p:cNvPr>
          <p:cNvSpPr/>
          <p:nvPr/>
        </p:nvSpPr>
        <p:spPr>
          <a:xfrm>
            <a:off x="6070894" y="3121210"/>
            <a:ext cx="3277558" cy="947319"/>
          </a:xfrm>
          <a:prstGeom prst="wedgeRoundRectCallout">
            <a:avLst>
              <a:gd name="adj1" fmla="val -64042"/>
              <a:gd name="adj2" fmla="val 1793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账户信息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消费详情</a:t>
            </a:r>
          </a:p>
        </p:txBody>
      </p:sp>
    </p:spTree>
    <p:extLst>
      <p:ext uri="{BB962C8B-B14F-4D97-AF65-F5344CB8AC3E}">
        <p14:creationId xmlns:p14="http://schemas.microsoft.com/office/powerpoint/2010/main" val="207219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AAF46F-4D41-4E8A-9B35-DC21B82F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41" y="381740"/>
            <a:ext cx="3512452" cy="62474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C6CFAC-0B4D-47FE-9FF3-13E7299E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作品介绍</a:t>
            </a:r>
            <a:r>
              <a:rPr lang="en-US" altLang="zh-CN" dirty="0"/>
              <a:t>-</a:t>
            </a:r>
            <a:r>
              <a:rPr lang="zh-CN" altLang="en-US" dirty="0"/>
              <a:t>配套软件</a:t>
            </a:r>
            <a:r>
              <a:rPr lang="en-US" altLang="zh-CN" dirty="0"/>
              <a:t>-</a:t>
            </a:r>
            <a:r>
              <a:rPr lang="zh-CN" altLang="en-US" dirty="0"/>
              <a:t>微信预约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2A9BE2A8-1FE3-41DD-B217-6EA16DC640B9}"/>
              </a:ext>
            </a:extLst>
          </p:cNvPr>
          <p:cNvSpPr/>
          <p:nvPr/>
        </p:nvSpPr>
        <p:spPr>
          <a:xfrm>
            <a:off x="1828800" y="2067545"/>
            <a:ext cx="4094789" cy="1926454"/>
          </a:xfrm>
          <a:prstGeom prst="wedgeRoundRectCallout">
            <a:avLst>
              <a:gd name="adj1" fmla="val 95394"/>
              <a:gd name="adj2" fmla="val -175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手机进行预约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输入学号、密码、餐厅、菜品、忌口（可选）</a:t>
            </a: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B231145E-8732-4C72-8098-14B8D706045A}"/>
              </a:ext>
            </a:extLst>
          </p:cNvPr>
          <p:cNvSpPr/>
          <p:nvPr/>
        </p:nvSpPr>
        <p:spPr>
          <a:xfrm>
            <a:off x="2124396" y="5375224"/>
            <a:ext cx="3277558" cy="1052209"/>
          </a:xfrm>
          <a:prstGeom prst="wedgeRoundRectCallout">
            <a:avLst>
              <a:gd name="adj1" fmla="val 125562"/>
              <a:gd name="adj2" fmla="val -228319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菜品确认</a:t>
            </a:r>
            <a:endParaRPr lang="en-US" altLang="zh-C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预约成功提示</a:t>
            </a:r>
          </a:p>
        </p:txBody>
      </p:sp>
    </p:spTree>
    <p:extLst>
      <p:ext uri="{BB962C8B-B14F-4D97-AF65-F5344CB8AC3E}">
        <p14:creationId xmlns:p14="http://schemas.microsoft.com/office/powerpoint/2010/main" val="4007215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402</TotalTime>
  <Words>958</Words>
  <Application>Microsoft Office PowerPoint</Application>
  <PresentationFormat>宽屏</PresentationFormat>
  <Paragraphs>124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Trebuchet MS</vt:lpstr>
      <vt:lpstr>Tw Cen MT</vt:lpstr>
      <vt:lpstr>电路</vt:lpstr>
      <vt:lpstr>智慧校园餐厅</vt:lpstr>
      <vt:lpstr>团队成员</vt:lpstr>
      <vt:lpstr>作品介绍</vt:lpstr>
      <vt:lpstr>作品介绍-智能硬件介绍</vt:lpstr>
      <vt:lpstr>作品介绍-配套软件-主界面</vt:lpstr>
      <vt:lpstr>作品介绍-配套软件-点餐界面</vt:lpstr>
      <vt:lpstr>作品介绍-配套软件-忌口界面</vt:lpstr>
      <vt:lpstr>作品介绍-配套软件-消费成功界面</vt:lpstr>
      <vt:lpstr>作品介绍-配套软件-微信预约</vt:lpstr>
      <vt:lpstr>作品介绍-配套软件-后厨界面</vt:lpstr>
      <vt:lpstr>作品介绍-配套软件-预约取餐</vt:lpstr>
      <vt:lpstr>作品介绍-微信查询</vt:lpstr>
      <vt:lpstr>作品介绍-后台管理</vt:lpstr>
      <vt:lpstr>作品介绍-微信信息维护</vt:lpstr>
      <vt:lpstr>作品介绍-解决痛点</vt:lpstr>
      <vt:lpstr>技术架构</vt:lpstr>
      <vt:lpstr>系统架构图</vt:lpstr>
      <vt:lpstr>平台演示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Jun</dc:creator>
  <cp:lastModifiedBy>Yang Jun</cp:lastModifiedBy>
  <cp:revision>378</cp:revision>
  <dcterms:created xsi:type="dcterms:W3CDTF">2018-07-25T17:00:29Z</dcterms:created>
  <dcterms:modified xsi:type="dcterms:W3CDTF">2018-08-31T10:12:36Z</dcterms:modified>
</cp:coreProperties>
</file>